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0" r:id="rId7"/>
    <p:sldId id="261"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34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06344F6-66FB-44FC-A505-D8476435C06D}" type="datetimeFigureOut">
              <a:rPr lang="en-US"/>
              <a:pPr>
                <a:defRPr/>
              </a:pPr>
              <a:t>11/10/2009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E0B609-C2E6-4D59-989D-C8BCCFB788E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0B0C4E4-1ED9-4152-89F9-BACFBA64C47D}" type="datetimeFigureOut">
              <a:rPr lang="en-US"/>
              <a:pPr>
                <a:defRPr/>
              </a:pPr>
              <a:t>11/10/2009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90B759-AFE7-4E8E-A5B7-6A5841C5C1F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89B2B87-EFB5-47F9-83CB-9790B7C8D396}" type="datetimeFigureOut">
              <a:rPr lang="en-US"/>
              <a:pPr>
                <a:defRPr/>
              </a:pPr>
              <a:t>11/10/2009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80370FF-854E-47F9-B590-38D74827FCE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2039EB7-C553-49A9-98A2-5409CA56FAC0}" type="datetimeFigureOut">
              <a:rPr lang="en-US"/>
              <a:pPr>
                <a:defRPr/>
              </a:pPr>
              <a:t>11/10/2009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992784-6C50-4F09-9C44-8968204E8C7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4BACECF-6184-4F3E-B4C5-F2FC229DEC1C}" type="datetimeFigureOut">
              <a:rPr lang="en-US"/>
              <a:pPr>
                <a:defRPr/>
              </a:pPr>
              <a:t>11/10/2009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694619-E53B-47BD-8E21-CC18F114651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5BDCBF9-ED3F-424C-95DE-0A31E5E3409E}" type="datetimeFigureOut">
              <a:rPr lang="en-US"/>
              <a:pPr>
                <a:defRPr/>
              </a:pPr>
              <a:t>11/10/2009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2FD02FC-02AE-493A-9C1F-3C1E7EE11AE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5647029-524E-4888-B2DC-FD22AE972461}" type="datetimeFigureOut">
              <a:rPr lang="en-US"/>
              <a:pPr>
                <a:defRPr/>
              </a:pPr>
              <a:t>11/10/2009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DCA7E43-4241-4861-B2A0-72297EFBEFA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FBC4160-EEFD-4782-A9F4-B5815BFB82DB}" type="datetimeFigureOut">
              <a:rPr lang="en-US"/>
              <a:pPr>
                <a:defRPr/>
              </a:pPr>
              <a:t>11/10/2009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E6EB4EE-FBB3-4BF3-9BA4-A68260BA083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8BCA6BD-FBBB-4E9E-9127-9112A92886A3}" type="datetimeFigureOut">
              <a:rPr lang="en-US"/>
              <a:pPr>
                <a:defRPr/>
              </a:pPr>
              <a:t>11/10/2009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CDBBCED-7FEC-4665-8D0D-82AC48953AA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D98E2B4-4224-4647-83B2-1A5BA00998C8}" type="datetimeFigureOut">
              <a:rPr lang="en-US"/>
              <a:pPr>
                <a:defRPr/>
              </a:pPr>
              <a:t>11/10/2009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DE88346-47E0-4152-B2FF-F636F29F562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859E1F-0631-4BCE-9655-711A9BC072C2}" type="datetimeFigureOut">
              <a:rPr lang="en-US"/>
              <a:pPr>
                <a:defRPr/>
              </a:pPr>
              <a:t>11/10/2009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6DFC652-CAE2-4379-BC78-A8C6A41D263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5000" b="-25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14779A1-D868-4671-A397-7CC9CC5EB7F1}" type="datetimeFigureOut">
              <a:rPr lang="en-US"/>
              <a:pPr>
                <a:defRPr/>
              </a:pPr>
              <a:t>11/10/2009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C7A10B52-E977-4AB5-B245-2E013E6E24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image" Target="../media/image12.wmf"/><Relationship Id="rId3" Type="http://schemas.openxmlformats.org/officeDocument/2006/relationships/image" Target="../media/image2.wmf"/><Relationship Id="rId7" Type="http://schemas.openxmlformats.org/officeDocument/2006/relationships/image" Target="../media/image6.wmf"/><Relationship Id="rId12" Type="http://schemas.openxmlformats.org/officeDocument/2006/relationships/image" Target="../media/image11.jpeg"/><Relationship Id="rId2" Type="http://schemas.openxmlformats.org/officeDocument/2006/relationships/slideLayout" Target="../slideLayouts/slideLayout1.xml"/><Relationship Id="rId16" Type="http://schemas.openxmlformats.org/officeDocument/2006/relationships/image" Target="../media/image15.png"/><Relationship Id="rId1" Type="http://schemas.openxmlformats.org/officeDocument/2006/relationships/audio" Target="file:///C:\Documents%20and%20Settings\chames\Local%20Settings\Temporary%20Internet%20Files\Content.IE5\HVDCNK3K\MSj04416430000%5b1%5d.wav" TargetMode="External"/><Relationship Id="rId6" Type="http://schemas.openxmlformats.org/officeDocument/2006/relationships/image" Target="../media/image5.wmf"/><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wmf"/><Relationship Id="rId10" Type="http://schemas.openxmlformats.org/officeDocument/2006/relationships/image" Target="../media/image9.jpeg"/><Relationship Id="rId4" Type="http://schemas.openxmlformats.org/officeDocument/2006/relationships/image" Target="../media/image3.gif"/><Relationship Id="rId9" Type="http://schemas.openxmlformats.org/officeDocument/2006/relationships/image" Target="../media/image8.jpeg"/><Relationship Id="rId1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Word_2007_Document1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r>
              <a:rPr lang="en-US" smtClean="0"/>
              <a:t>3</a:t>
            </a:r>
            <a:r>
              <a:rPr lang="en-US" baseline="30000" smtClean="0"/>
              <a:t>rd</a:t>
            </a:r>
            <a:r>
              <a:rPr lang="en-US" smtClean="0"/>
              <a:t> Grade Animal Research Project</a:t>
            </a:r>
          </a:p>
        </p:txBody>
      </p:sp>
      <p:sp>
        <p:nvSpPr>
          <p:cNvPr id="3" name="Subtitle 2"/>
          <p:cNvSpPr>
            <a:spLocks noGrp="1"/>
          </p:cNvSpPr>
          <p:nvPr>
            <p:ph type="subTitle" idx="1"/>
          </p:nvPr>
        </p:nvSpPr>
        <p:spPr>
          <a:xfrm flipH="1">
            <a:off x="1295400" y="5029200"/>
            <a:ext cx="76200" cy="152400"/>
          </a:xfrm>
        </p:spPr>
        <p:txBody>
          <a:bodyPr/>
          <a:lstStyle/>
          <a:p>
            <a:pPr>
              <a:lnSpc>
                <a:spcPct val="80000"/>
              </a:lnSpc>
            </a:pPr>
            <a:endParaRPr lang="en-US" sz="800" smtClean="0">
              <a:solidFill>
                <a:srgbClr val="898989"/>
              </a:solidFill>
            </a:endParaRPr>
          </a:p>
        </p:txBody>
      </p:sp>
      <p:pic>
        <p:nvPicPr>
          <p:cNvPr id="13315" name="Picture 2" descr="C:\Program Files\Microsoft Office\MEDIA\CAGCAT10\j0332364.wmf"/>
          <p:cNvPicPr>
            <a:picLocks noChangeAspect="1" noChangeArrowheads="1"/>
          </p:cNvPicPr>
          <p:nvPr/>
        </p:nvPicPr>
        <p:blipFill>
          <a:blip r:embed="rId3"/>
          <a:srcRect/>
          <a:stretch>
            <a:fillRect/>
          </a:stretch>
        </p:blipFill>
        <p:spPr bwMode="auto">
          <a:xfrm>
            <a:off x="304800" y="2743200"/>
            <a:ext cx="1830388" cy="1474788"/>
          </a:xfrm>
          <a:prstGeom prst="rect">
            <a:avLst/>
          </a:prstGeom>
          <a:noFill/>
          <a:ln w="9525">
            <a:noFill/>
            <a:miter lim="800000"/>
            <a:headEnd/>
            <a:tailEnd/>
          </a:ln>
        </p:spPr>
      </p:pic>
      <p:pic>
        <p:nvPicPr>
          <p:cNvPr id="13316" name="Picture 3" descr="C:\Documents and Settings\chames\Local Settings\Temporary Internet Files\Content.IE5\Y7M8JJ2D\MMAG00409_0000[1].gif"/>
          <p:cNvPicPr>
            <a:picLocks noChangeAspect="1" noChangeArrowheads="1" noCrop="1"/>
          </p:cNvPicPr>
          <p:nvPr/>
        </p:nvPicPr>
        <p:blipFill>
          <a:blip r:embed="rId4"/>
          <a:srcRect/>
          <a:stretch>
            <a:fillRect/>
          </a:stretch>
        </p:blipFill>
        <p:spPr bwMode="auto">
          <a:xfrm>
            <a:off x="5638800" y="2819400"/>
            <a:ext cx="1590675" cy="1323975"/>
          </a:xfrm>
          <a:prstGeom prst="rect">
            <a:avLst/>
          </a:prstGeom>
          <a:noFill/>
          <a:ln w="9525">
            <a:noFill/>
            <a:miter lim="800000"/>
            <a:headEnd/>
            <a:tailEnd/>
          </a:ln>
        </p:spPr>
      </p:pic>
      <p:pic>
        <p:nvPicPr>
          <p:cNvPr id="13317" name="Picture 4" descr="C:\Documents and Settings\chames\Local Settings\Temporary Internet Files\Content.IE5\63P4Z75T\MPj04424700000[1].jpg"/>
          <p:cNvPicPr>
            <a:picLocks noChangeAspect="1" noChangeArrowheads="1"/>
          </p:cNvPicPr>
          <p:nvPr/>
        </p:nvPicPr>
        <p:blipFill>
          <a:blip r:embed="rId5"/>
          <a:srcRect/>
          <a:stretch>
            <a:fillRect/>
          </a:stretch>
        </p:blipFill>
        <p:spPr bwMode="auto">
          <a:xfrm>
            <a:off x="4648200" y="228600"/>
            <a:ext cx="2133600" cy="1422400"/>
          </a:xfrm>
          <a:prstGeom prst="rect">
            <a:avLst/>
          </a:prstGeom>
          <a:noFill/>
          <a:ln w="9525">
            <a:noFill/>
            <a:miter lim="800000"/>
            <a:headEnd/>
            <a:tailEnd/>
          </a:ln>
        </p:spPr>
      </p:pic>
      <p:pic>
        <p:nvPicPr>
          <p:cNvPr id="13318" name="Picture 5" descr="C:\Documents and Settings\chames\Local Settings\Temporary Internet Files\Content.IE5\Y7M8JJ2D\MCj04060840000[1].wmf"/>
          <p:cNvPicPr>
            <a:picLocks noChangeAspect="1" noChangeArrowheads="1"/>
          </p:cNvPicPr>
          <p:nvPr/>
        </p:nvPicPr>
        <p:blipFill>
          <a:blip r:embed="rId6"/>
          <a:srcRect/>
          <a:stretch>
            <a:fillRect/>
          </a:stretch>
        </p:blipFill>
        <p:spPr bwMode="auto">
          <a:xfrm>
            <a:off x="7302500" y="2819400"/>
            <a:ext cx="1841500" cy="1279525"/>
          </a:xfrm>
          <a:prstGeom prst="rect">
            <a:avLst/>
          </a:prstGeom>
          <a:noFill/>
          <a:ln w="9525">
            <a:noFill/>
            <a:miter lim="800000"/>
            <a:headEnd/>
            <a:tailEnd/>
          </a:ln>
        </p:spPr>
      </p:pic>
      <p:pic>
        <p:nvPicPr>
          <p:cNvPr id="13319" name="Picture 6" descr="C:\Documents and Settings\chames\Local Settings\Temporary Internet Files\Content.IE5\63P4Z75T\MCj04360370000[1].wmf"/>
          <p:cNvPicPr>
            <a:picLocks noChangeAspect="1" noChangeArrowheads="1"/>
          </p:cNvPicPr>
          <p:nvPr/>
        </p:nvPicPr>
        <p:blipFill>
          <a:blip r:embed="rId7"/>
          <a:srcRect/>
          <a:stretch>
            <a:fillRect/>
          </a:stretch>
        </p:blipFill>
        <p:spPr bwMode="auto">
          <a:xfrm>
            <a:off x="7010400" y="152400"/>
            <a:ext cx="1838325" cy="876300"/>
          </a:xfrm>
          <a:prstGeom prst="rect">
            <a:avLst/>
          </a:prstGeom>
          <a:noFill/>
          <a:ln w="9525">
            <a:noFill/>
            <a:miter lim="800000"/>
            <a:headEnd/>
            <a:tailEnd/>
          </a:ln>
        </p:spPr>
      </p:pic>
      <p:pic>
        <p:nvPicPr>
          <p:cNvPr id="13320" name="Picture 7" descr="C:\Documents and Settings\chames\Local Settings\Temporary Internet Files\Content.IE5\HVDCNK3K\MCj04258340000[1].wmf"/>
          <p:cNvPicPr>
            <a:picLocks noChangeAspect="1" noChangeArrowheads="1"/>
          </p:cNvPicPr>
          <p:nvPr/>
        </p:nvPicPr>
        <p:blipFill>
          <a:blip r:embed="rId8"/>
          <a:srcRect/>
          <a:stretch>
            <a:fillRect/>
          </a:stretch>
        </p:blipFill>
        <p:spPr bwMode="auto">
          <a:xfrm>
            <a:off x="457200" y="381000"/>
            <a:ext cx="1435100" cy="1838325"/>
          </a:xfrm>
          <a:prstGeom prst="rect">
            <a:avLst/>
          </a:prstGeom>
          <a:noFill/>
          <a:ln w="9525">
            <a:noFill/>
            <a:miter lim="800000"/>
            <a:headEnd/>
            <a:tailEnd/>
          </a:ln>
        </p:spPr>
      </p:pic>
      <p:pic>
        <p:nvPicPr>
          <p:cNvPr id="13321" name="Picture 8" descr="C:\Documents and Settings\chames\Local Settings\Temporary Internet Files\Content.IE5\63P4Z75T\MPj02626530000[1].jpg"/>
          <p:cNvPicPr>
            <a:picLocks noChangeAspect="1" noChangeArrowheads="1"/>
          </p:cNvPicPr>
          <p:nvPr/>
        </p:nvPicPr>
        <p:blipFill>
          <a:blip r:embed="rId9"/>
          <a:srcRect/>
          <a:stretch>
            <a:fillRect/>
          </a:stretch>
        </p:blipFill>
        <p:spPr bwMode="auto">
          <a:xfrm>
            <a:off x="2362200" y="5334000"/>
            <a:ext cx="2062163" cy="1371600"/>
          </a:xfrm>
          <a:prstGeom prst="rect">
            <a:avLst/>
          </a:prstGeom>
          <a:noFill/>
          <a:ln w="9525">
            <a:noFill/>
            <a:miter lim="800000"/>
            <a:headEnd/>
            <a:tailEnd/>
          </a:ln>
        </p:spPr>
      </p:pic>
      <p:pic>
        <p:nvPicPr>
          <p:cNvPr id="13322" name="Picture 10" descr="C:\Documents and Settings\chames\Local Settings\Temporary Internet Files\Content.IE5\63P4Z75T\MPj04069780000[1].jpg"/>
          <p:cNvPicPr>
            <a:picLocks noChangeAspect="1" noChangeArrowheads="1"/>
          </p:cNvPicPr>
          <p:nvPr/>
        </p:nvPicPr>
        <p:blipFill>
          <a:blip r:embed="rId10"/>
          <a:srcRect/>
          <a:stretch>
            <a:fillRect/>
          </a:stretch>
        </p:blipFill>
        <p:spPr bwMode="auto">
          <a:xfrm>
            <a:off x="2286000" y="381000"/>
            <a:ext cx="1874838" cy="1249363"/>
          </a:xfrm>
          <a:prstGeom prst="rect">
            <a:avLst/>
          </a:prstGeom>
          <a:noFill/>
          <a:ln w="9525">
            <a:noFill/>
            <a:miter lim="800000"/>
            <a:headEnd/>
            <a:tailEnd/>
          </a:ln>
        </p:spPr>
      </p:pic>
      <p:pic>
        <p:nvPicPr>
          <p:cNvPr id="13323" name="Picture 11" descr="C:\Documents and Settings\chames\Local Settings\Temporary Internet Files\Content.IE5\Y7M8JJ2D\MPj04277510000[1].jpg"/>
          <p:cNvPicPr>
            <a:picLocks noChangeAspect="1" noChangeArrowheads="1"/>
          </p:cNvPicPr>
          <p:nvPr/>
        </p:nvPicPr>
        <p:blipFill>
          <a:blip r:embed="rId11"/>
          <a:srcRect/>
          <a:stretch>
            <a:fillRect/>
          </a:stretch>
        </p:blipFill>
        <p:spPr bwMode="auto">
          <a:xfrm>
            <a:off x="228600" y="4324350"/>
            <a:ext cx="1724025" cy="2533650"/>
          </a:xfrm>
          <a:prstGeom prst="rect">
            <a:avLst/>
          </a:prstGeom>
          <a:noFill/>
          <a:ln w="9525">
            <a:noFill/>
            <a:miter lim="800000"/>
            <a:headEnd/>
            <a:tailEnd/>
          </a:ln>
        </p:spPr>
      </p:pic>
      <p:pic>
        <p:nvPicPr>
          <p:cNvPr id="13324" name="Picture 12" descr="C:\Documents and Settings\chames\Local Settings\Temporary Internet Files\Content.IE5\UWRYTR82\MPj04038460000[1].jpg"/>
          <p:cNvPicPr>
            <a:picLocks noChangeAspect="1" noChangeArrowheads="1"/>
          </p:cNvPicPr>
          <p:nvPr/>
        </p:nvPicPr>
        <p:blipFill>
          <a:blip r:embed="rId12"/>
          <a:srcRect/>
          <a:stretch>
            <a:fillRect/>
          </a:stretch>
        </p:blipFill>
        <p:spPr bwMode="auto">
          <a:xfrm>
            <a:off x="4648200" y="4727575"/>
            <a:ext cx="2130425" cy="2130425"/>
          </a:xfrm>
          <a:prstGeom prst="rect">
            <a:avLst/>
          </a:prstGeom>
          <a:noFill/>
          <a:ln w="9525">
            <a:noFill/>
            <a:miter lim="800000"/>
            <a:headEnd/>
            <a:tailEnd/>
          </a:ln>
        </p:spPr>
      </p:pic>
      <p:pic>
        <p:nvPicPr>
          <p:cNvPr id="13325" name="Picture 13" descr="C:\Documents and Settings\chames\Local Settings\Temporary Internet Files\Content.IE5\Y7M8JJ2D\MCj03469890000[1].wmf"/>
          <p:cNvPicPr>
            <a:picLocks noChangeAspect="1" noChangeArrowheads="1"/>
          </p:cNvPicPr>
          <p:nvPr/>
        </p:nvPicPr>
        <p:blipFill>
          <a:blip r:embed="rId13"/>
          <a:srcRect/>
          <a:stretch>
            <a:fillRect/>
          </a:stretch>
        </p:blipFill>
        <p:spPr bwMode="auto">
          <a:xfrm>
            <a:off x="7315200" y="5435600"/>
            <a:ext cx="1828800" cy="1422400"/>
          </a:xfrm>
          <a:prstGeom prst="rect">
            <a:avLst/>
          </a:prstGeom>
          <a:noFill/>
          <a:ln w="9525">
            <a:noFill/>
            <a:miter lim="800000"/>
            <a:headEnd/>
            <a:tailEnd/>
          </a:ln>
        </p:spPr>
      </p:pic>
      <p:pic>
        <p:nvPicPr>
          <p:cNvPr id="13326" name="Picture 14" descr="C:\Documents and Settings\chames\Local Settings\Temporary Internet Files\Content.IE5\UWRYTR82\MPj04065860000[1].jpg"/>
          <p:cNvPicPr>
            <a:picLocks noChangeAspect="1" noChangeArrowheads="1"/>
          </p:cNvPicPr>
          <p:nvPr/>
        </p:nvPicPr>
        <p:blipFill>
          <a:blip r:embed="rId14"/>
          <a:srcRect/>
          <a:stretch>
            <a:fillRect/>
          </a:stretch>
        </p:blipFill>
        <p:spPr bwMode="auto">
          <a:xfrm>
            <a:off x="2057400" y="3124200"/>
            <a:ext cx="1447800" cy="2170113"/>
          </a:xfrm>
          <a:prstGeom prst="rect">
            <a:avLst/>
          </a:prstGeom>
          <a:noFill/>
          <a:ln w="9525">
            <a:noFill/>
            <a:miter lim="800000"/>
            <a:headEnd/>
            <a:tailEnd/>
          </a:ln>
        </p:spPr>
      </p:pic>
      <p:pic>
        <p:nvPicPr>
          <p:cNvPr id="13327" name="Picture 15" descr="C:\Documents and Settings\chames\Local Settings\Temporary Internet Files\Content.IE5\UWRYTR82\MCj03470070000[1].wmf"/>
          <p:cNvPicPr>
            <a:picLocks noChangeAspect="1" noChangeArrowheads="1"/>
          </p:cNvPicPr>
          <p:nvPr/>
        </p:nvPicPr>
        <p:blipFill>
          <a:blip r:embed="rId15"/>
          <a:srcRect/>
          <a:stretch>
            <a:fillRect/>
          </a:stretch>
        </p:blipFill>
        <p:spPr bwMode="auto">
          <a:xfrm>
            <a:off x="4572000" y="3657600"/>
            <a:ext cx="1371600" cy="1423988"/>
          </a:xfrm>
          <a:prstGeom prst="rect">
            <a:avLst/>
          </a:prstGeom>
          <a:noFill/>
          <a:ln w="9525">
            <a:noFill/>
            <a:miter lim="800000"/>
            <a:headEnd/>
            <a:tailEnd/>
          </a:ln>
        </p:spPr>
      </p:pic>
      <p:pic>
        <p:nvPicPr>
          <p:cNvPr id="20" name="MSj04416430000[1].wav">
            <a:hlinkClick r:id="" action="ppaction://media"/>
          </p:cNvPr>
          <p:cNvPicPr>
            <a:picLocks noRot="1" noChangeAspect="1"/>
          </p:cNvPicPr>
          <p:nvPr>
            <a:audioFile r:link="rId1"/>
          </p:nvPr>
        </p:nvPicPr>
        <p:blipFill>
          <a:blip r:embed="rId16"/>
          <a:srcRect/>
          <a:stretch>
            <a:fillRect/>
          </a:stretch>
        </p:blipFill>
        <p:spPr bwMode="auto">
          <a:xfrm>
            <a:off x="8305800" y="14478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646"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US" smtClean="0"/>
              <a:t>Collecting Information</a:t>
            </a:r>
          </a:p>
        </p:txBody>
      </p:sp>
      <p:sp>
        <p:nvSpPr>
          <p:cNvPr id="14338" name="Content Placeholder 2"/>
          <p:cNvSpPr>
            <a:spLocks noGrp="1"/>
          </p:cNvSpPr>
          <p:nvPr>
            <p:ph idx="1"/>
          </p:nvPr>
        </p:nvSpPr>
        <p:spPr/>
        <p:txBody>
          <a:bodyPr/>
          <a:lstStyle/>
          <a:p>
            <a:r>
              <a:rPr lang="en-US" smtClean="0"/>
              <a:t>It is your job to learn how to collect information using a variety of sources.  </a:t>
            </a:r>
          </a:p>
          <a:p>
            <a:r>
              <a:rPr lang="en-US" smtClean="0"/>
              <a:t>For this project, you will be using print and internet resources.</a:t>
            </a:r>
          </a:p>
          <a:p>
            <a:r>
              <a:rPr lang="en-US" smtClean="0"/>
              <a:t>Other types of resources include online, databases, interviews with experts, and visual sources such as timelines, graphs, and maps.</a:t>
            </a:r>
          </a:p>
        </p:txBody>
      </p:sp>
      <p:pic>
        <p:nvPicPr>
          <p:cNvPr id="14339" name="Picture 3" descr="C:\Documents and Settings\chames\Local Settings\Temporary Internet Files\Content.IE5\Y7M8JJ2D\MMAG00409_0000[1].gif"/>
          <p:cNvPicPr>
            <a:picLocks noChangeAspect="1" noChangeArrowheads="1" noCrop="1"/>
          </p:cNvPicPr>
          <p:nvPr/>
        </p:nvPicPr>
        <p:blipFill>
          <a:blip r:embed="rId2"/>
          <a:srcRect/>
          <a:stretch>
            <a:fillRect/>
          </a:stretch>
        </p:blipFill>
        <p:spPr bwMode="auto">
          <a:xfrm>
            <a:off x="228600" y="228600"/>
            <a:ext cx="1590675" cy="1323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Skimming and Scanning</a:t>
            </a:r>
          </a:p>
        </p:txBody>
      </p:sp>
      <p:sp>
        <p:nvSpPr>
          <p:cNvPr id="3" name="Content Placeholder 2"/>
          <p:cNvSpPr>
            <a:spLocks noGrp="1"/>
          </p:cNvSpPr>
          <p:nvPr>
            <p:ph idx="1"/>
          </p:nvPr>
        </p:nvSpPr>
        <p:spPr/>
        <p:txBody>
          <a:bodyPr>
            <a:normAutofit/>
          </a:bodyPr>
          <a:lstStyle/>
          <a:p>
            <a:pPr>
              <a:lnSpc>
                <a:spcPct val="80000"/>
              </a:lnSpc>
            </a:pPr>
            <a:r>
              <a:rPr lang="en-US" sz="3000" smtClean="0"/>
              <a:t>Skimming and scanning allows you to cover a lot of information in a short amount of time.</a:t>
            </a:r>
          </a:p>
          <a:p>
            <a:pPr>
              <a:lnSpc>
                <a:spcPct val="80000"/>
              </a:lnSpc>
            </a:pPr>
            <a:r>
              <a:rPr lang="en-US" sz="3000" smtClean="0"/>
              <a:t>Helps to identify main idea.  This is where you need to pay attention to titles, subtitles, headings, first and last sentences in paragraphs, illustrations, and first paragraphs.  </a:t>
            </a:r>
          </a:p>
          <a:p>
            <a:pPr>
              <a:lnSpc>
                <a:spcPct val="80000"/>
              </a:lnSpc>
            </a:pPr>
            <a:r>
              <a:rPr lang="en-US" sz="3000" smtClean="0"/>
              <a:t>This is simply to locate information, not for total comprehension.</a:t>
            </a:r>
          </a:p>
          <a:p>
            <a:pPr>
              <a:lnSpc>
                <a:spcPct val="80000"/>
              </a:lnSpc>
            </a:pPr>
            <a:r>
              <a:rPr lang="en-US" sz="3000" smtClean="0"/>
              <a:t>Scanning involves moving your eyes quickly down a page to locate specific information.</a:t>
            </a:r>
          </a:p>
          <a:p>
            <a:pPr>
              <a:lnSpc>
                <a:spcPct val="80000"/>
              </a:lnSpc>
            </a:pPr>
            <a:r>
              <a:rPr lang="en-US" sz="3000" smtClean="0"/>
              <a:t>Let’s practice.</a:t>
            </a:r>
          </a:p>
        </p:txBody>
      </p:sp>
      <p:pic>
        <p:nvPicPr>
          <p:cNvPr id="15363" name="Picture 3" descr="C:\Documents and Settings\chames\Local Settings\Temporary Internet Files\Content.IE5\Y7M8JJ2D\MMAG00409_0000[1].gif"/>
          <p:cNvPicPr>
            <a:picLocks noChangeAspect="1" noChangeArrowheads="1" noCrop="1"/>
          </p:cNvPicPr>
          <p:nvPr/>
        </p:nvPicPr>
        <p:blipFill>
          <a:blip r:embed="rId2"/>
          <a:srcRect/>
          <a:stretch>
            <a:fillRect/>
          </a:stretch>
        </p:blipFill>
        <p:spPr bwMode="auto">
          <a:xfrm>
            <a:off x="7315200" y="152400"/>
            <a:ext cx="1590675" cy="1323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smtClean="0"/>
              <a:t>Notetaking</a:t>
            </a:r>
          </a:p>
        </p:txBody>
      </p:sp>
      <p:sp>
        <p:nvSpPr>
          <p:cNvPr id="3" name="Content Placeholder 2"/>
          <p:cNvSpPr>
            <a:spLocks noGrp="1"/>
          </p:cNvSpPr>
          <p:nvPr>
            <p:ph idx="1"/>
          </p:nvPr>
        </p:nvSpPr>
        <p:spPr/>
        <p:txBody>
          <a:bodyPr>
            <a:normAutofit/>
          </a:bodyPr>
          <a:lstStyle/>
          <a:p>
            <a:pPr>
              <a:lnSpc>
                <a:spcPct val="90000"/>
              </a:lnSpc>
            </a:pPr>
            <a:r>
              <a:rPr lang="en-US" sz="3000" smtClean="0"/>
              <a:t>Note-taking is a very important skill to learn at an early age.  </a:t>
            </a:r>
          </a:p>
          <a:p>
            <a:pPr>
              <a:lnSpc>
                <a:spcPct val="90000"/>
              </a:lnSpc>
            </a:pPr>
            <a:r>
              <a:rPr lang="en-US" sz="3000" smtClean="0"/>
              <a:t>Write down more information than you are going to need to complete your assignment.  Then you can go back and decide what is most important.  </a:t>
            </a:r>
          </a:p>
          <a:p>
            <a:pPr>
              <a:lnSpc>
                <a:spcPct val="90000"/>
              </a:lnSpc>
            </a:pPr>
            <a:r>
              <a:rPr lang="en-US" sz="3000" smtClean="0"/>
              <a:t>It is best to use an organizer to sort your thoughts.  One has already been made for you for this project.  If you don’t already have one created for you, use your main topics for your assignment as your headings.</a:t>
            </a:r>
          </a:p>
        </p:txBody>
      </p:sp>
      <p:pic>
        <p:nvPicPr>
          <p:cNvPr id="16387" name="Picture 3" descr="C:\Documents and Settings\chames\Local Settings\Temporary Internet Files\Content.IE5\Y7M8JJ2D\MMAG00409_0000[1].gif"/>
          <p:cNvPicPr>
            <a:picLocks noChangeAspect="1" noChangeArrowheads="1" noCrop="1"/>
          </p:cNvPicPr>
          <p:nvPr/>
        </p:nvPicPr>
        <p:blipFill>
          <a:blip r:embed="rId2"/>
          <a:srcRect/>
          <a:stretch>
            <a:fillRect/>
          </a:stretch>
        </p:blipFill>
        <p:spPr bwMode="auto">
          <a:xfrm>
            <a:off x="7010400" y="5534025"/>
            <a:ext cx="1590675" cy="1323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Content Placeholder 3"/>
          <p:cNvGraphicFramePr>
            <a:graphicFrameLocks noChangeAspect="1"/>
          </p:cNvGraphicFramePr>
          <p:nvPr>
            <p:ph idx="1"/>
          </p:nvPr>
        </p:nvGraphicFramePr>
        <p:xfrm>
          <a:off x="1524000" y="1830388"/>
          <a:ext cx="6094413" cy="4064000"/>
        </p:xfrm>
        <a:graphic>
          <a:graphicData uri="http://schemas.openxmlformats.org/presentationml/2006/ole">
            <p:oleObj spid="_x0000_s2050" name="Document" r:id="rId3" imgW="6092517" imgH="4063040" progId="">
              <p:embed/>
            </p:oleObj>
          </a:graphicData>
        </a:graphic>
      </p:graphicFrame>
      <p:graphicFrame>
        <p:nvGraphicFramePr>
          <p:cNvPr id="5" name="Table 4"/>
          <p:cNvGraphicFramePr>
            <a:graphicFrameLocks noGrp="1"/>
          </p:cNvGraphicFramePr>
          <p:nvPr/>
        </p:nvGraphicFramePr>
        <p:xfrm>
          <a:off x="533400" y="1624013"/>
          <a:ext cx="8153400" cy="3609975"/>
        </p:xfrm>
        <a:graphic>
          <a:graphicData uri="http://schemas.openxmlformats.org/drawingml/2006/table">
            <a:tbl>
              <a:tblPr/>
              <a:tblGrid>
                <a:gridCol w="1358900"/>
                <a:gridCol w="1358900"/>
                <a:gridCol w="1358900"/>
                <a:gridCol w="1358900"/>
                <a:gridCol w="1358900"/>
                <a:gridCol w="1358900"/>
              </a:tblGrid>
              <a:tr h="161159">
                <a:tc>
                  <a:txBody>
                    <a:bodyPr/>
                    <a:lstStyle/>
                    <a:p>
                      <a:pPr marL="0" marR="0" algn="ctr">
                        <a:lnSpc>
                          <a:spcPct val="115000"/>
                        </a:lnSpc>
                        <a:spcBef>
                          <a:spcPts val="0"/>
                        </a:spcBef>
                        <a:spcAft>
                          <a:spcPts val="0"/>
                        </a:spcAft>
                      </a:pPr>
                      <a:r>
                        <a:rPr lang="en-US" sz="900" dirty="0">
                          <a:latin typeface="Jester"/>
                          <a:ea typeface="Calibri"/>
                          <a:cs typeface="Times New Roman"/>
                        </a:rPr>
                        <a:t>Life Cycle</a:t>
                      </a:r>
                      <a:endParaRPr lang="en-US" sz="700" dirty="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latin typeface="Jester"/>
                          <a:ea typeface="Calibri"/>
                          <a:cs typeface="Times New Roman"/>
                        </a:rPr>
                        <a:t>Inherited Traits</a:t>
                      </a:r>
                      <a:endParaRPr lang="en-US" sz="70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latin typeface="Jester"/>
                          <a:ea typeface="Calibri"/>
                          <a:cs typeface="Times New Roman"/>
                        </a:rPr>
                        <a:t>Habitat</a:t>
                      </a:r>
                      <a:endParaRPr lang="en-US" sz="70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latin typeface="Jester"/>
                          <a:ea typeface="Calibri"/>
                          <a:cs typeface="Times New Roman"/>
                        </a:rPr>
                        <a:t>Adaptations</a:t>
                      </a:r>
                      <a:endParaRPr lang="en-US" sz="70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latin typeface="Jester"/>
                          <a:ea typeface="Calibri"/>
                          <a:cs typeface="Times New Roman"/>
                        </a:rPr>
                        <a:t>Interesting Facts</a:t>
                      </a:r>
                      <a:endParaRPr lang="en-US" sz="70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900">
                          <a:latin typeface="Jester"/>
                          <a:ea typeface="Calibri"/>
                          <a:cs typeface="Times New Roman"/>
                        </a:rPr>
                        <a:t>Other</a:t>
                      </a:r>
                      <a:endParaRPr lang="en-US" sz="700">
                        <a:latin typeface="Calibri"/>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9228">
                <a:tc>
                  <a:txBody>
                    <a:bodyPr/>
                    <a:lstStyle/>
                    <a:p>
                      <a:pPr marL="0" marR="0">
                        <a:lnSpc>
                          <a:spcPct val="115000"/>
                        </a:lnSpc>
                        <a:spcBef>
                          <a:spcPts val="0"/>
                        </a:spcBef>
                        <a:spcAft>
                          <a:spcPts val="0"/>
                        </a:spcAft>
                      </a:pPr>
                      <a:endParaRPr lang="en-US" sz="900" dirty="0">
                        <a:latin typeface="Jester"/>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a:latin typeface="Jester"/>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a:latin typeface="Jester"/>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a:latin typeface="Jester"/>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a:latin typeface="Jester"/>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900" dirty="0">
                        <a:latin typeface="Jester"/>
                        <a:ea typeface="Calibri"/>
                        <a:cs typeface="Times New Roman"/>
                      </a:endParaRPr>
                    </a:p>
                  </a:txBody>
                  <a:tcPr marL="45044" marR="450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74" name="Rectangle 3"/>
          <p:cNvSpPr>
            <a:spLocks noChangeArrowheads="1"/>
          </p:cNvSpPr>
          <p:nvPr/>
        </p:nvSpPr>
        <p:spPr bwMode="auto">
          <a:xfrm>
            <a:off x="0" y="376238"/>
            <a:ext cx="9144000" cy="792162"/>
          </a:xfrm>
          <a:prstGeom prst="rect">
            <a:avLst/>
          </a:prstGeom>
          <a:noFill/>
          <a:ln w="9525">
            <a:noFill/>
            <a:miter lim="800000"/>
            <a:headEnd/>
            <a:tailEnd/>
          </a:ln>
        </p:spPr>
        <p:txBody>
          <a:bodyPr anchor="ctr">
            <a:spAutoFit/>
          </a:bodyPr>
          <a:lstStyle/>
          <a:p>
            <a:r>
              <a:rPr lang="en-US" sz="1400">
                <a:latin typeface="Jester"/>
                <a:ea typeface="Calibri" pitchFamily="34" charset="0"/>
                <a:cs typeface="Times New Roman" pitchFamily="18" charset="0"/>
              </a:rPr>
              <a:t>                                                              </a:t>
            </a:r>
            <a:r>
              <a:rPr lang="en-US">
                <a:latin typeface="Jester"/>
                <a:ea typeface="Calibri" pitchFamily="34" charset="0"/>
                <a:cs typeface="Times New Roman" pitchFamily="18" charset="0"/>
              </a:rPr>
              <a:t>Animal Notes for 3</a:t>
            </a:r>
            <a:r>
              <a:rPr lang="en-US" baseline="30000">
                <a:latin typeface="Jester"/>
                <a:ea typeface="Calibri" pitchFamily="34" charset="0"/>
                <a:cs typeface="Times New Roman" pitchFamily="18" charset="0"/>
              </a:rPr>
              <a:t>rd</a:t>
            </a:r>
            <a:r>
              <a:rPr lang="en-US">
                <a:latin typeface="Jester"/>
                <a:ea typeface="Calibri" pitchFamily="34" charset="0"/>
                <a:cs typeface="Times New Roman" pitchFamily="18" charset="0"/>
              </a:rPr>
              <a:t> Presentation</a:t>
            </a:r>
            <a:endParaRPr lang="en-US">
              <a:ea typeface="Calibri" pitchFamily="34" charset="0"/>
              <a:cs typeface="Times New Roman" pitchFamily="18" charset="0"/>
            </a:endParaRPr>
          </a:p>
          <a:p>
            <a:pPr eaLnBrk="0" hangingPunct="0"/>
            <a:r>
              <a:rPr lang="en-US" sz="1400">
                <a:latin typeface="Jester"/>
                <a:ea typeface="Calibri" pitchFamily="34" charset="0"/>
                <a:cs typeface="Times New Roman" pitchFamily="18" charset="0"/>
              </a:rPr>
              <a:t>Name: _____________________________________________  Date:  ________________________     My Animal is: __________________________________________________</a:t>
            </a:r>
            <a:endParaRPr lang="en-US" sz="1100">
              <a:ea typeface="Calibri" pitchFamily="34" charset="0"/>
              <a:cs typeface="Times New Roman" pitchFamily="18" charset="0"/>
            </a:endParaRPr>
          </a:p>
        </p:txBody>
      </p:sp>
      <p:sp>
        <p:nvSpPr>
          <p:cNvPr id="2075" name="TextBox 6"/>
          <p:cNvSpPr txBox="1">
            <a:spLocks noChangeArrowheads="1"/>
          </p:cNvSpPr>
          <p:nvPr/>
        </p:nvSpPr>
        <p:spPr bwMode="auto">
          <a:xfrm>
            <a:off x="228600" y="5334000"/>
            <a:ext cx="8915400" cy="1465263"/>
          </a:xfrm>
          <a:prstGeom prst="rect">
            <a:avLst/>
          </a:prstGeom>
          <a:noFill/>
          <a:ln w="9525">
            <a:noFill/>
            <a:miter lim="800000"/>
            <a:headEnd/>
            <a:tailEnd/>
          </a:ln>
        </p:spPr>
        <p:txBody>
          <a:bodyPr>
            <a:spAutoFit/>
          </a:bodyPr>
          <a:lstStyle/>
          <a:p>
            <a:pPr eaLnBrk="0" hangingPunct="0"/>
            <a:r>
              <a:rPr lang="en-US">
                <a:latin typeface="Jester"/>
                <a:ea typeface="Calibri" pitchFamily="34" charset="0"/>
                <a:cs typeface="Times New Roman" pitchFamily="18" charset="0"/>
              </a:rPr>
              <a:t>Title of Book: ___________________________________  </a:t>
            </a:r>
          </a:p>
          <a:p>
            <a:pPr eaLnBrk="0" hangingPunct="0"/>
            <a:r>
              <a:rPr lang="en-US">
                <a:latin typeface="Jester"/>
                <a:ea typeface="Calibri" pitchFamily="34" charset="0"/>
                <a:cs typeface="Times New Roman" pitchFamily="18" charset="0"/>
              </a:rPr>
              <a:t>Author:   ________________________________________________________</a:t>
            </a:r>
            <a:endParaRPr lang="en-US" sz="1400">
              <a:ea typeface="Calibri" pitchFamily="34" charset="0"/>
              <a:cs typeface="Times New Roman" pitchFamily="18" charset="0"/>
            </a:endParaRPr>
          </a:p>
          <a:p>
            <a:pPr eaLnBrk="0" hangingPunct="0"/>
            <a:r>
              <a:rPr lang="en-US">
                <a:latin typeface="Jester"/>
                <a:ea typeface="Calibri" pitchFamily="34" charset="0"/>
                <a:cs typeface="Times New Roman" pitchFamily="18" charset="0"/>
              </a:rPr>
              <a:t>Publisher: ______________________________________________ </a:t>
            </a:r>
          </a:p>
          <a:p>
            <a:pPr eaLnBrk="0" hangingPunct="0"/>
            <a:r>
              <a:rPr lang="en-US">
                <a:latin typeface="Jester"/>
                <a:ea typeface="Calibri" pitchFamily="34" charset="0"/>
                <a:cs typeface="Times New Roman" pitchFamily="18" charset="0"/>
              </a:rPr>
              <a:t>Year of Publication:  ___________________________________</a:t>
            </a:r>
            <a:endParaRPr lang="en-US" sz="2400">
              <a:ea typeface="Calibri" pitchFamily="34" charset="0"/>
              <a:cs typeface="Times New Roman" pitchFamily="18" charset="0"/>
            </a:endParaRPr>
          </a:p>
          <a:p>
            <a:endParaRPr lang="en-US">
              <a:latin typeface="Calibri" pitchFamily="34" charset="0"/>
              <a:ea typeface="Calibri" pitchFamily="34"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Citing sources</a:t>
            </a:r>
          </a:p>
        </p:txBody>
      </p:sp>
      <p:sp>
        <p:nvSpPr>
          <p:cNvPr id="19458" name="Content Placeholder 2"/>
          <p:cNvSpPr>
            <a:spLocks noGrp="1"/>
          </p:cNvSpPr>
          <p:nvPr>
            <p:ph idx="1"/>
          </p:nvPr>
        </p:nvSpPr>
        <p:spPr/>
        <p:txBody>
          <a:bodyPr/>
          <a:lstStyle/>
          <a:p>
            <a:r>
              <a:rPr lang="en-US" smtClean="0"/>
              <a:t>This is where you give credit for the information you have collected.  </a:t>
            </a:r>
          </a:p>
          <a:p>
            <a:r>
              <a:rPr lang="en-US" smtClean="0"/>
              <a:t>For 3</a:t>
            </a:r>
            <a:r>
              <a:rPr lang="en-US" baseline="30000" smtClean="0"/>
              <a:t>rd</a:t>
            </a:r>
            <a:r>
              <a:rPr lang="en-US" smtClean="0"/>
              <a:t> grade, you are required to provide the author, title, publisher, and publication year.  </a:t>
            </a:r>
          </a:p>
          <a:p>
            <a:r>
              <a:rPr lang="en-US" smtClean="0"/>
              <a:t>These  can always be found on the title page of any book.</a:t>
            </a:r>
          </a:p>
        </p:txBody>
      </p:sp>
      <p:pic>
        <p:nvPicPr>
          <p:cNvPr id="19459" name="Picture 3" descr="C:\Documents and Settings\chames\Local Settings\Temporary Internet Files\Content.IE5\Y7M8JJ2D\MMAG00409_0000[1].gif"/>
          <p:cNvPicPr>
            <a:picLocks noChangeAspect="1" noChangeArrowheads="1" noCrop="1"/>
          </p:cNvPicPr>
          <p:nvPr/>
        </p:nvPicPr>
        <p:blipFill>
          <a:blip r:embed="rId2"/>
          <a:srcRect/>
          <a:stretch>
            <a:fillRect/>
          </a:stretch>
        </p:blipFill>
        <p:spPr bwMode="auto">
          <a:xfrm>
            <a:off x="3810000" y="4495800"/>
            <a:ext cx="1590675" cy="1323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Paraphrasing or Summarizing</a:t>
            </a:r>
          </a:p>
        </p:txBody>
      </p:sp>
      <p:sp>
        <p:nvSpPr>
          <p:cNvPr id="20482" name="Content Placeholder 2"/>
          <p:cNvSpPr>
            <a:spLocks noGrp="1"/>
          </p:cNvSpPr>
          <p:nvPr>
            <p:ph idx="1"/>
          </p:nvPr>
        </p:nvSpPr>
        <p:spPr/>
        <p:txBody>
          <a:bodyPr/>
          <a:lstStyle/>
          <a:p>
            <a:r>
              <a:rPr lang="en-US" smtClean="0"/>
              <a:t>This is one of the most important steps.  </a:t>
            </a:r>
          </a:p>
          <a:p>
            <a:r>
              <a:rPr lang="en-US" smtClean="0">
                <a:solidFill>
                  <a:srgbClr val="FF0000"/>
                </a:solidFill>
              </a:rPr>
              <a:t>DO NOT COPY FROM THE BOOK WORD FOR WORD</a:t>
            </a:r>
            <a:r>
              <a:rPr lang="en-US" smtClean="0"/>
              <a:t>.  That is called plagiarism or stealing someone else’s words.</a:t>
            </a:r>
          </a:p>
          <a:p>
            <a:r>
              <a:rPr lang="en-US" smtClean="0"/>
              <a:t>You must read the information, stop and think, and then write down the information in your own words.  </a:t>
            </a:r>
          </a:p>
          <a:p>
            <a:r>
              <a:rPr lang="en-US" smtClean="0"/>
              <a:t>Let’s practice.  </a:t>
            </a:r>
          </a:p>
          <a:p>
            <a:pPr>
              <a:buFont typeface="Arial" charset="0"/>
              <a:buNone/>
            </a:pPr>
            <a:endParaRPr lang="en-US" smtClean="0"/>
          </a:p>
        </p:txBody>
      </p:sp>
      <p:pic>
        <p:nvPicPr>
          <p:cNvPr id="20483" name="Picture 3" descr="C:\Documents and Settings\chames\Local Settings\Temporary Internet Files\Content.IE5\Y7M8JJ2D\MMAG00409_0000[1].gif"/>
          <p:cNvPicPr>
            <a:picLocks noChangeAspect="1" noChangeArrowheads="1" noCrop="1"/>
          </p:cNvPicPr>
          <p:nvPr/>
        </p:nvPicPr>
        <p:blipFill>
          <a:blip r:embed="rId2"/>
          <a:srcRect/>
          <a:stretch>
            <a:fillRect/>
          </a:stretch>
        </p:blipFill>
        <p:spPr bwMode="auto">
          <a:xfrm>
            <a:off x="6629400" y="5257800"/>
            <a:ext cx="1590675" cy="1323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215</TotalTime>
  <Words>319</Words>
  <Application>Microsoft Office PowerPoint</Application>
  <PresentationFormat>On-screen Show (4:3)</PresentationFormat>
  <Paragraphs>36</Paragraphs>
  <Slides>7</Slides>
  <Notes>0</Notes>
  <HiddenSlides>0</HiddenSlides>
  <MMClips>1</MMClips>
  <ScaleCrop>false</ScaleCrop>
  <HeadingPairs>
    <vt:vector size="8" baseType="variant">
      <vt:variant>
        <vt:lpstr>Fonts Used</vt:lpstr>
      </vt:variant>
      <vt:variant>
        <vt:i4>4</vt:i4>
      </vt:variant>
      <vt:variant>
        <vt:lpstr>Design Template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Calibri</vt:lpstr>
      <vt:lpstr>Arial</vt:lpstr>
      <vt:lpstr>Jester</vt:lpstr>
      <vt:lpstr>Times New Roman</vt:lpstr>
      <vt:lpstr>Office Theme</vt:lpstr>
      <vt:lpstr>Document</vt:lpstr>
      <vt:lpstr>3rd Grade Animal Research Project</vt:lpstr>
      <vt:lpstr>Collecting Information</vt:lpstr>
      <vt:lpstr>Skimming and Scanning</vt:lpstr>
      <vt:lpstr>Notetaking</vt:lpstr>
      <vt:lpstr>Slide 5</vt:lpstr>
      <vt:lpstr>Citing sources</vt:lpstr>
      <vt:lpstr>Paraphrasing or Summarizing</vt:lpstr>
    </vt:vector>
  </TitlesOfParts>
  <Company>McKinney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3rd Grade Animal Research Project</dc:title>
  <dc:creator>chames</dc:creator>
  <cp:lastModifiedBy>misd</cp:lastModifiedBy>
  <cp:revision>21</cp:revision>
  <dcterms:created xsi:type="dcterms:W3CDTF">2009-11-02T17:16:33Z</dcterms:created>
  <dcterms:modified xsi:type="dcterms:W3CDTF">2009-11-10T16:51:09Z</dcterms:modified>
</cp:coreProperties>
</file>